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62" r:id="rId5"/>
    <p:sldId id="260" r:id="rId6"/>
    <p:sldId id="261" r:id="rId7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kke Juel Enemærke" initials="RJE" lastIdx="3" clrIdx="0">
    <p:extLst>
      <p:ext uri="{19B8F6BF-5375-455C-9EA6-DF929625EA0E}">
        <p15:presenceInfo xmlns:p15="http://schemas.microsoft.com/office/powerpoint/2012/main" userId="S::re@sctknud-gym.dk::57b6be2f-56f3-46f7-b717-99e386a3417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CE"/>
    <a:srgbClr val="B9D9EB"/>
    <a:srgbClr val="FF671F"/>
    <a:srgbClr val="003D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1B5C12-FE98-7D44-B040-7BDE441EBB36}" v="63" dt="2025-03-15T13:36:29.9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7"/>
    <p:restoredTop sz="93566"/>
  </p:normalViewPr>
  <p:slideViewPr>
    <p:cSldViewPr snapToGrid="0">
      <p:cViewPr>
        <p:scale>
          <a:sx n="140" d="100"/>
          <a:sy n="140" d="100"/>
        </p:scale>
        <p:origin x="392" y="-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D27FE-F31A-4C43-8D6D-59AE8A634A44}" type="datetimeFigureOut">
              <a:rPr lang="da-DK" smtClean="0"/>
              <a:t>15.03.2025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5C6FB-1009-164C-874C-0DDE08ABB7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5736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35C6FB-1009-164C-874C-0DDE08ABB74A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614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35C6FB-1009-164C-874C-0DDE08ABB74A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9341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54E6-E45F-4103-AF25-CD7FA75BEF56}" type="datetimeFigureOut">
              <a:rPr lang="da-DK" smtClean="0"/>
              <a:pPr/>
              <a:t>15.03.2025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68DB5-5E41-4311-9391-1782AF73BC98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4589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54E6-E45F-4103-AF25-CD7FA75BEF56}" type="datetimeFigureOut">
              <a:rPr lang="da-DK" smtClean="0"/>
              <a:pPr/>
              <a:t>15.03.2025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68DB5-5E41-4311-9391-1782AF73BC98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5094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54E6-E45F-4103-AF25-CD7FA75BEF56}" type="datetimeFigureOut">
              <a:rPr lang="da-DK" smtClean="0"/>
              <a:pPr/>
              <a:t>15.03.2025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68DB5-5E41-4311-9391-1782AF73BC98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5732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54E6-E45F-4103-AF25-CD7FA75BEF56}" type="datetimeFigureOut">
              <a:rPr lang="da-DK" smtClean="0"/>
              <a:pPr/>
              <a:t>15.03.2025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68DB5-5E41-4311-9391-1782AF73BC98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145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54E6-E45F-4103-AF25-CD7FA75BEF56}" type="datetimeFigureOut">
              <a:rPr lang="da-DK" smtClean="0"/>
              <a:pPr/>
              <a:t>15.03.2025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68DB5-5E41-4311-9391-1782AF73BC98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5111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54E6-E45F-4103-AF25-CD7FA75BEF56}" type="datetimeFigureOut">
              <a:rPr lang="da-DK" smtClean="0"/>
              <a:pPr/>
              <a:t>15.03.2025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68DB5-5E41-4311-9391-1782AF73BC98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474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54E6-E45F-4103-AF25-CD7FA75BEF56}" type="datetimeFigureOut">
              <a:rPr lang="da-DK" smtClean="0"/>
              <a:pPr/>
              <a:t>15.03.2025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68DB5-5E41-4311-9391-1782AF73BC98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490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54E6-E45F-4103-AF25-CD7FA75BEF56}" type="datetimeFigureOut">
              <a:rPr lang="da-DK" smtClean="0"/>
              <a:pPr/>
              <a:t>15.03.2025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68DB5-5E41-4311-9391-1782AF73BC98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2149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54E6-E45F-4103-AF25-CD7FA75BEF56}" type="datetimeFigureOut">
              <a:rPr lang="da-DK" smtClean="0"/>
              <a:pPr/>
              <a:t>15.03.2025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68DB5-5E41-4311-9391-1782AF73BC98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9843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54E6-E45F-4103-AF25-CD7FA75BEF56}" type="datetimeFigureOut">
              <a:rPr lang="da-DK" smtClean="0"/>
              <a:pPr/>
              <a:t>15.03.2025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68DB5-5E41-4311-9391-1782AF73BC98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6201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154E6-E45F-4103-AF25-CD7FA75BEF56}" type="datetimeFigureOut">
              <a:rPr lang="da-DK" smtClean="0"/>
              <a:pPr/>
              <a:t>15.03.2025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68DB5-5E41-4311-9391-1782AF73BC98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33919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154E6-E45F-4103-AF25-CD7FA75BEF56}" type="datetimeFigureOut">
              <a:rPr lang="da-DK" smtClean="0"/>
              <a:pPr/>
              <a:t>15.03.2025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68DB5-5E41-4311-9391-1782AF73BC98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27792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6">
            <a:extLst>
              <a:ext uri="{FF2B5EF4-FFF2-40B4-BE49-F238E27FC236}">
                <a16:creationId xmlns:a16="http://schemas.microsoft.com/office/drawing/2014/main" id="{EB173884-8AAF-DD48-BB6B-F393700275E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40189"/>
            <a:ext cx="9144000" cy="1768569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572862"/>
              </p:ext>
            </p:extLst>
          </p:nvPr>
        </p:nvGraphicFramePr>
        <p:xfrm>
          <a:off x="441961" y="905065"/>
          <a:ext cx="8226053" cy="4829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413402735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332902279"/>
                    </a:ext>
                  </a:extLst>
                </a:gridCol>
                <a:gridCol w="1124213">
                  <a:extLst>
                    <a:ext uri="{9D8B030D-6E8A-4147-A177-3AD203B41FA5}">
                      <a16:colId xmlns:a16="http://schemas.microsoft.com/office/drawing/2014/main" val="127940430"/>
                    </a:ext>
                  </a:extLst>
                </a:gridCol>
              </a:tblGrid>
              <a:tr h="606235">
                <a:tc>
                  <a:txBody>
                    <a:bodyPr/>
                    <a:lstStyle/>
                    <a:p>
                      <a:r>
                        <a:rPr lang="da-DK" sz="1400" dirty="0">
                          <a:latin typeface="Overpass" pitchFamily="2" charset="77"/>
                        </a:rPr>
                        <a:t>Lokalforening</a:t>
                      </a:r>
                    </a:p>
                  </a:txBody>
                  <a:tcPr>
                    <a:solidFill>
                      <a:srgbClr val="003D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>
                          <a:latin typeface="Overpass" pitchFamily="2" charset="77"/>
                        </a:rPr>
                        <a:t>2025</a:t>
                      </a:r>
                    </a:p>
                  </a:txBody>
                  <a:tcPr>
                    <a:solidFill>
                      <a:srgbClr val="003D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>
                          <a:latin typeface="Overpass" pitchFamily="2" charset="77"/>
                        </a:rPr>
                        <a:t>2026</a:t>
                      </a:r>
                    </a:p>
                  </a:txBody>
                  <a:tcPr>
                    <a:solidFill>
                      <a:srgbClr val="003D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>
                          <a:latin typeface="Overpass" pitchFamily="2" charset="77"/>
                        </a:rPr>
                        <a:t>2027</a:t>
                      </a:r>
                      <a:endParaRPr lang="da-DK" sz="1000">
                        <a:solidFill>
                          <a:srgbClr val="FF0000"/>
                        </a:solidFill>
                        <a:latin typeface="Overpass" pitchFamily="2" charset="77"/>
                      </a:endParaRPr>
                    </a:p>
                  </a:txBody>
                  <a:tcPr>
                    <a:solidFill>
                      <a:srgbClr val="003D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>
                          <a:latin typeface="Overpass" pitchFamily="2" charset="77"/>
                        </a:rPr>
                        <a:t>2028</a:t>
                      </a:r>
                    </a:p>
                  </a:txBody>
                  <a:tcPr>
                    <a:solidFill>
                      <a:srgbClr val="003D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>
                          <a:latin typeface="Overpass" pitchFamily="2" charset="77"/>
                        </a:rPr>
                        <a:t>2029</a:t>
                      </a:r>
                    </a:p>
                  </a:txBody>
                  <a:tcPr>
                    <a:solidFill>
                      <a:srgbClr val="003D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>
                          <a:latin typeface="Overpass" pitchFamily="2" charset="77"/>
                        </a:rPr>
                        <a:t>2030</a:t>
                      </a:r>
                    </a:p>
                  </a:txBody>
                  <a:tcPr>
                    <a:solidFill>
                      <a:srgbClr val="003D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379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Overpass" pitchFamily="2" charset="77"/>
                        </a:rPr>
                        <a:t>Amager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UWBB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</a:t>
                      </a:r>
                      <a:endParaRPr lang="da-DK" sz="1000" dirty="0">
                        <a:solidFill>
                          <a:srgbClr val="FF0000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UW1</a:t>
                      </a:r>
                      <a:b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ÅJBM</a:t>
                      </a:r>
                      <a:b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BB</a:t>
                      </a:r>
                      <a:endParaRPr lang="da-DK" sz="10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(UWY)</a:t>
                      </a:r>
                      <a:b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CFA</a:t>
                      </a:r>
                      <a:b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 (2S)</a:t>
                      </a: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(UWY) + UW3</a:t>
                      </a:r>
                      <a:b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BB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 (1V)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 dirty="0">
                        <a:solidFill>
                          <a:srgbClr val="0072CE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833">
                <a:tc>
                  <a:txBody>
                    <a:bodyPr/>
                    <a:lstStyle/>
                    <a:p>
                      <a:r>
                        <a:rPr lang="da-DK" sz="1400" b="1" dirty="0">
                          <a:solidFill>
                            <a:schemeClr val="tx1"/>
                          </a:solidFill>
                          <a:latin typeface="Overpass" pitchFamily="2" charset="77"/>
                        </a:rPr>
                        <a:t>Nordsjælland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ÅJBM</a:t>
                      </a:r>
                    </a:p>
                    <a:p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BB</a:t>
                      </a: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(UWY)</a:t>
                      </a:r>
                      <a:b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SEM</a:t>
                      </a:r>
                      <a:endParaRPr lang="da-DK" sz="10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UW1</a:t>
                      </a:r>
                      <a:b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 kern="12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+mn-cs"/>
                        </a:rPr>
                        <a:t>YM (1V)</a:t>
                      </a:r>
                    </a:p>
                    <a:p>
                      <a:endParaRPr lang="da-DK" sz="1000" dirty="0">
                        <a:solidFill>
                          <a:srgbClr val="0072CE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 dirty="0">
                        <a:solidFill>
                          <a:srgbClr val="0072CE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BB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 dirty="0">
                        <a:solidFill>
                          <a:srgbClr val="0072CE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831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Overpass" pitchFamily="2" charset="77"/>
                        </a:rPr>
                        <a:t>Vestsjælland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strike="sngStrike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 (2S)</a:t>
                      </a:r>
                      <a:endParaRPr lang="da-DK" sz="1000" strike="sngStrike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 dirty="0">
                        <a:solidFill>
                          <a:srgbClr val="FF671F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endParaRPr lang="da-DK" sz="10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 dirty="0">
                        <a:solidFill>
                          <a:srgbClr val="0072CE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 dirty="0">
                        <a:solidFill>
                          <a:srgbClr val="0072CE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364">
                <a:tc>
                  <a:txBody>
                    <a:bodyPr/>
                    <a:lstStyle/>
                    <a:p>
                      <a:r>
                        <a:rPr lang="da-DK" sz="1400" b="1">
                          <a:latin typeface="Overpass" pitchFamily="2" charset="77"/>
                        </a:rPr>
                        <a:t>Roskilde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UW1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UW3</a:t>
                      </a:r>
                      <a:b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endParaRPr lang="da-DK" sz="1000" dirty="0">
                        <a:solidFill>
                          <a:srgbClr val="FF671F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UW3</a:t>
                      </a:r>
                      <a:b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</a:t>
                      </a:r>
                      <a:endParaRPr lang="da-DK" sz="1000" dirty="0">
                        <a:solidFill>
                          <a:srgbClr val="FF671F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UW1</a:t>
                      </a:r>
                      <a:b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BB</a:t>
                      </a: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1400" b="1">
                          <a:latin typeface="Overpass" pitchFamily="2" charset="77"/>
                        </a:rPr>
                        <a:t>Storstrøm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UWX &amp; UWY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UW3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UWBB </a:t>
                      </a:r>
                    </a:p>
                    <a:p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CFA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 (1V)</a:t>
                      </a: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UWBB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GF &amp; HB</a:t>
                      </a:r>
                      <a:b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ÅJBM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ÅJBM</a:t>
                      </a:r>
                      <a:b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SEM</a:t>
                      </a: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 dirty="0">
                        <a:solidFill>
                          <a:srgbClr val="0072CE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9634">
                <a:tc>
                  <a:txBody>
                    <a:bodyPr/>
                    <a:lstStyle/>
                    <a:p>
                      <a:r>
                        <a:rPr lang="da-DK" sz="1400" b="1">
                          <a:latin typeface="Overpass" pitchFamily="2" charset="77"/>
                        </a:rPr>
                        <a:t>Fyn &amp; Sydjylland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CFA</a:t>
                      </a:r>
                      <a:endParaRPr lang="da-DK" sz="1000" dirty="0">
                        <a:solidFill>
                          <a:srgbClr val="FF671F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GF &amp; HB</a:t>
                      </a:r>
                      <a:b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endParaRPr lang="da-DK" sz="1000" dirty="0">
                        <a:solidFill>
                          <a:srgbClr val="FF671F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BB</a:t>
                      </a:r>
                      <a:endParaRPr lang="da-DK" sz="1000" dirty="0">
                        <a:solidFill>
                          <a:srgbClr val="FF671F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GF &amp; HB</a:t>
                      </a:r>
                      <a:b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 (2S)</a:t>
                      </a:r>
                      <a:endParaRPr lang="da-DK" sz="1000" dirty="0">
                        <a:solidFill>
                          <a:srgbClr val="FF671F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 dirty="0">
                        <a:solidFill>
                          <a:srgbClr val="FF671F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 (2S)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 dirty="0">
                        <a:solidFill>
                          <a:srgbClr val="0072CE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5391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Overpass" pitchFamily="2" charset="77"/>
                        </a:rPr>
                        <a:t>Midtjylland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GF + HB</a:t>
                      </a:r>
                      <a:endParaRPr lang="da-DK" sz="1000" dirty="0">
                        <a:solidFill>
                          <a:srgbClr val="0072CE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</a:t>
                      </a: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UWX</a:t>
                      </a:r>
                      <a:b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endParaRPr lang="da-DK" sz="1000" dirty="0">
                        <a:solidFill>
                          <a:srgbClr val="0072CE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CFA</a:t>
                      </a: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</a:t>
                      </a:r>
                      <a:endParaRPr lang="da-DK" sz="1000" dirty="0">
                        <a:solidFill>
                          <a:srgbClr val="FF671F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 dirty="0">
                        <a:solidFill>
                          <a:srgbClr val="FF671F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8895">
                <a:tc>
                  <a:txBody>
                    <a:bodyPr/>
                    <a:lstStyle/>
                    <a:p>
                      <a:r>
                        <a:rPr lang="da-DK" sz="1400" b="1">
                          <a:latin typeface="Overpass" pitchFamily="2" charset="77"/>
                        </a:rPr>
                        <a:t>Aalborg-</a:t>
                      </a:r>
                    </a:p>
                    <a:p>
                      <a:r>
                        <a:rPr lang="da-DK" sz="1400" b="1">
                          <a:latin typeface="Overpass" pitchFamily="2" charset="77"/>
                        </a:rPr>
                        <a:t>Nordjylland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 dirty="0">
                        <a:solidFill>
                          <a:srgbClr val="FF671F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UWX</a:t>
                      </a:r>
                      <a:b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endParaRPr lang="da-DK" sz="1000" dirty="0">
                        <a:solidFill>
                          <a:srgbClr val="0072CE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SEM</a:t>
                      </a: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UWBB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 dirty="0">
                        <a:solidFill>
                          <a:srgbClr val="0072CE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 dirty="0">
                        <a:solidFill>
                          <a:srgbClr val="0072CE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1961" y="116633"/>
            <a:ext cx="5084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>
                <a:solidFill>
                  <a:srgbClr val="003DA6"/>
                </a:solidFill>
                <a:latin typeface="Overpass" pitchFamily="2" charset="77"/>
              </a:rPr>
              <a:t>Aktivitetsplan for CISV Danmark</a:t>
            </a: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10824D9D-3BD4-C945-BFA6-7B743B638449}"/>
              </a:ext>
            </a:extLst>
          </p:cNvPr>
          <p:cNvSpPr txBox="1"/>
          <p:nvPr/>
        </p:nvSpPr>
        <p:spPr>
          <a:xfrm>
            <a:off x="5598211" y="116632"/>
            <a:ext cx="3150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>
                <a:solidFill>
                  <a:srgbClr val="003DA6"/>
                </a:solidFill>
                <a:latin typeface="Overpass" pitchFamily="2" charset="77"/>
                <a:ea typeface="Source Serif Pro" panose="02040603050405020204" pitchFamily="18" charset="0"/>
              </a:rPr>
              <a:t>Se </a:t>
            </a:r>
            <a:r>
              <a:rPr lang="da-DK">
                <a:solidFill>
                  <a:srgbClr val="003DA6"/>
                </a:solidFill>
                <a:latin typeface="Overpass" pitchFamily="2" charset="77"/>
                <a:ea typeface="Source Serif Pro" panose="02040603050405020204" pitchFamily="18" charset="0"/>
                <a:hlinkClick r:id="" action="ppaction://hlinkshowjump?jump=nextslide"/>
              </a:rPr>
              <a:t>slide 2</a:t>
            </a:r>
            <a:r>
              <a:rPr lang="da-DK">
                <a:solidFill>
                  <a:srgbClr val="003DA6"/>
                </a:solidFill>
                <a:latin typeface="Overpass" pitchFamily="2" charset="77"/>
                <a:ea typeface="Source Serif Pro" panose="02040603050405020204" pitchFamily="18" charset="0"/>
              </a:rPr>
              <a:t> for forkortelser</a:t>
            </a:r>
          </a:p>
        </p:txBody>
      </p:sp>
    </p:spTree>
    <p:extLst>
      <p:ext uri="{BB962C8B-B14F-4D97-AF65-F5344CB8AC3E}">
        <p14:creationId xmlns:p14="http://schemas.microsoft.com/office/powerpoint/2010/main" val="171161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AB67687-52A5-ED49-BAE9-CB2C985E5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735057"/>
            <a:ext cx="8229600" cy="49517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a-DK" sz="3100" dirty="0">
                <a:solidFill>
                  <a:srgbClr val="003DA6"/>
                </a:solidFill>
                <a:latin typeface="Overpass" pitchFamily="2" charset="77"/>
                <a:ea typeface="Source Sans Pro" panose="020B0503030403020204" pitchFamily="34" charset="0"/>
              </a:rPr>
              <a:t>INTERNATIONALE</a:t>
            </a:r>
          </a:p>
          <a:p>
            <a:r>
              <a:rPr lang="da-DK" sz="2400" dirty="0">
                <a:solidFill>
                  <a:srgbClr val="0072C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BB = børneby, ca. 80 personer i 28 dage </a:t>
            </a:r>
          </a:p>
          <a:p>
            <a:r>
              <a:rPr lang="da-DK" sz="2400" dirty="0">
                <a:solidFill>
                  <a:srgbClr val="0072C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SU = Step Up ca. 50 deltagere i 23 uger</a:t>
            </a:r>
          </a:p>
          <a:p>
            <a:r>
              <a:rPr lang="da-DK" sz="2400" dirty="0">
                <a:solidFill>
                  <a:srgbClr val="0072C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YM = Youth Meeting ca. 40 deltagere i 8 eller 15 dage (1 eller 2 uger angivet i parentes – N=nytår, S=sommer)</a:t>
            </a:r>
            <a:endParaRPr lang="da-DK" sz="2400" b="1" dirty="0">
              <a:solidFill>
                <a:srgbClr val="C0000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da-DK" sz="2400" dirty="0">
                <a:solidFill>
                  <a:srgbClr val="0072C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SEM = Seminar camp  ca. 35 deltagere i 23 dage</a:t>
            </a:r>
          </a:p>
          <a:p>
            <a:r>
              <a:rPr lang="da-DK" sz="2400" dirty="0">
                <a:solidFill>
                  <a:srgbClr val="0072C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NAW = Nordic Atlantic Workshop ca. 25 deltagere i uge 42 i ca. fire dage</a:t>
            </a:r>
          </a:p>
          <a:p>
            <a:pPr marL="0" indent="0">
              <a:buNone/>
            </a:pPr>
            <a:r>
              <a:rPr lang="da-DK" sz="3100" dirty="0">
                <a:solidFill>
                  <a:srgbClr val="003DA6"/>
                </a:solidFill>
                <a:latin typeface="Overpass" pitchFamily="2" charset="77"/>
                <a:ea typeface="Source Sans Pro" panose="020B0503030403020204" pitchFamily="34" charset="0"/>
              </a:rPr>
              <a:t>UDDANNELSESWEEKENDS (UW)</a:t>
            </a:r>
          </a:p>
          <a:p>
            <a:r>
              <a:rPr lang="da-DK" sz="2400" dirty="0">
                <a:solidFill>
                  <a:srgbClr val="0072C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UW1, 100 voksne</a:t>
            </a:r>
          </a:p>
          <a:p>
            <a:r>
              <a:rPr lang="da-DK" sz="2400" dirty="0">
                <a:solidFill>
                  <a:srgbClr val="0072C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UWBB Øst/Vest, ca. 70-80 børn &amp; voksne</a:t>
            </a:r>
          </a:p>
          <a:p>
            <a:r>
              <a:rPr lang="da-DK" sz="2400" dirty="0">
                <a:solidFill>
                  <a:srgbClr val="0072C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UWX / UWY, ca. 75-90 unge</a:t>
            </a:r>
          </a:p>
          <a:p>
            <a:r>
              <a:rPr lang="da-DK" sz="2400" dirty="0">
                <a:solidFill>
                  <a:srgbClr val="0072C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UW3 / HB, ca. 70-100 voksne</a:t>
            </a:r>
          </a:p>
          <a:p>
            <a:pPr marL="0" indent="0">
              <a:buNone/>
            </a:pPr>
            <a:r>
              <a:rPr lang="da-DK" sz="3100" dirty="0">
                <a:solidFill>
                  <a:srgbClr val="003DA6"/>
                </a:solidFill>
                <a:latin typeface="Overpass" pitchFamily="2" charset="77"/>
                <a:ea typeface="Source Sans Pro" panose="020B0503030403020204" pitchFamily="34" charset="0"/>
              </a:rPr>
              <a:t>ØVRIGE NATIONALE</a:t>
            </a:r>
          </a:p>
          <a:p>
            <a:r>
              <a:rPr lang="da-DK" sz="2400" dirty="0">
                <a:solidFill>
                  <a:srgbClr val="0072C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CFA = </a:t>
            </a:r>
            <a:r>
              <a:rPr lang="da-DK" sz="2400" dirty="0">
                <a:solidFill>
                  <a:srgbClr val="0072CE"/>
                </a:solidFill>
              </a:rPr>
              <a:t>CISV for Alle, ca. 125 børn &amp; voksne og 3 overnatninger</a:t>
            </a:r>
            <a:endParaRPr lang="da-DK" sz="2400" dirty="0">
              <a:solidFill>
                <a:srgbClr val="0072CE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da-DK" sz="2400" dirty="0">
                <a:solidFill>
                  <a:srgbClr val="0072C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ÅJBM = Årligt Junior Branch Møde, ca. 35-60 JB’ere</a:t>
            </a:r>
          </a:p>
          <a:p>
            <a:r>
              <a:rPr lang="da-DK" sz="2400" dirty="0">
                <a:solidFill>
                  <a:srgbClr val="0072C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JJ = Joined Juniors, ca. 25 JB’ere, ofte dagen før generalforsamling</a:t>
            </a:r>
          </a:p>
          <a:p>
            <a:r>
              <a:rPr lang="da-DK" sz="2400" dirty="0">
                <a:solidFill>
                  <a:srgbClr val="0072C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HB + GF = Hovedbestyrelsesmøde og Generalforsamling, ca. 70-100 voksne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6D306E9D-9A1E-D749-A4BA-172A9CDA4227}"/>
              </a:ext>
            </a:extLst>
          </p:cNvPr>
          <p:cNvSpPr txBox="1"/>
          <p:nvPr/>
        </p:nvSpPr>
        <p:spPr>
          <a:xfrm>
            <a:off x="125109" y="211837"/>
            <a:ext cx="8893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>
                <a:solidFill>
                  <a:srgbClr val="003DA6"/>
                </a:solidFill>
                <a:latin typeface="Overpass" pitchFamily="2" charset="77"/>
              </a:rPr>
              <a:t>Forventet antal deltagere på programmer / aktiviteter</a:t>
            </a:r>
          </a:p>
        </p:txBody>
      </p:sp>
      <p:pic>
        <p:nvPicPr>
          <p:cNvPr id="2" name="Picture 26">
            <a:extLst>
              <a:ext uri="{FF2B5EF4-FFF2-40B4-BE49-F238E27FC236}">
                <a16:creationId xmlns:a16="http://schemas.microsoft.com/office/drawing/2014/main" id="{13493426-7419-28CC-31E9-46336494CF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40189"/>
            <a:ext cx="9144000" cy="176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09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705932"/>
              </p:ext>
            </p:extLst>
          </p:nvPr>
        </p:nvGraphicFramePr>
        <p:xfrm>
          <a:off x="441961" y="485965"/>
          <a:ext cx="8260077" cy="5844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5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7170">
                  <a:extLst>
                    <a:ext uri="{9D8B030D-6E8A-4147-A177-3AD203B41FA5}">
                      <a16:colId xmlns:a16="http://schemas.microsoft.com/office/drawing/2014/main" val="3010794903"/>
                    </a:ext>
                  </a:extLst>
                </a:gridCol>
                <a:gridCol w="94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27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25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886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6530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39194">
                  <a:extLst>
                    <a:ext uri="{9D8B030D-6E8A-4147-A177-3AD203B41FA5}">
                      <a16:colId xmlns:a16="http://schemas.microsoft.com/office/drawing/2014/main" val="4134027351"/>
                    </a:ext>
                  </a:extLst>
                </a:gridCol>
              </a:tblGrid>
              <a:tr h="441362">
                <a:tc>
                  <a:txBody>
                    <a:bodyPr/>
                    <a:lstStyle/>
                    <a:p>
                      <a:r>
                        <a:rPr lang="da-DK" sz="1400" dirty="0">
                          <a:latin typeface="Overpass" pitchFamily="2" charset="77"/>
                        </a:rPr>
                        <a:t>LF</a:t>
                      </a:r>
                    </a:p>
                  </a:txBody>
                  <a:tcPr>
                    <a:solidFill>
                      <a:srgbClr val="003D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>
                          <a:latin typeface="Overpass" pitchFamily="2" charset="77"/>
                        </a:rPr>
                        <a:t>2018</a:t>
                      </a:r>
                    </a:p>
                  </a:txBody>
                  <a:tcPr>
                    <a:solidFill>
                      <a:srgbClr val="003D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>
                          <a:latin typeface="Overpass" pitchFamily="2" charset="77"/>
                        </a:rPr>
                        <a:t>2019</a:t>
                      </a:r>
                    </a:p>
                  </a:txBody>
                  <a:tcPr>
                    <a:solidFill>
                      <a:srgbClr val="003D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>
                          <a:latin typeface="Overpass" pitchFamily="2" charset="77"/>
                        </a:rPr>
                        <a:t>2020</a:t>
                      </a:r>
                    </a:p>
                    <a:p>
                      <a:pPr algn="ctr"/>
                      <a:endParaRPr lang="da-DK" sz="1000">
                        <a:latin typeface="Overpass" pitchFamily="2" charset="77"/>
                      </a:endParaRPr>
                    </a:p>
                  </a:txBody>
                  <a:tcPr>
                    <a:solidFill>
                      <a:srgbClr val="003D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>
                          <a:latin typeface="Overpass" pitchFamily="2" charset="77"/>
                        </a:rPr>
                        <a:t>2021</a:t>
                      </a:r>
                    </a:p>
                  </a:txBody>
                  <a:tcPr>
                    <a:solidFill>
                      <a:srgbClr val="003D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>
                          <a:latin typeface="Overpass" pitchFamily="2" charset="77"/>
                        </a:rPr>
                        <a:t>2022</a:t>
                      </a:r>
                    </a:p>
                  </a:txBody>
                  <a:tcPr>
                    <a:solidFill>
                      <a:srgbClr val="003D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>
                          <a:latin typeface="Overpass" pitchFamily="2" charset="77"/>
                        </a:rPr>
                        <a:t>2023</a:t>
                      </a:r>
                    </a:p>
                  </a:txBody>
                  <a:tcPr>
                    <a:solidFill>
                      <a:srgbClr val="003D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>
                          <a:latin typeface="Overpass" pitchFamily="2" charset="77"/>
                        </a:rPr>
                        <a:t>2024</a:t>
                      </a:r>
                    </a:p>
                  </a:txBody>
                  <a:tcPr>
                    <a:solidFill>
                      <a:srgbClr val="003D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379">
                <a:tc>
                  <a:txBody>
                    <a:bodyPr/>
                    <a:lstStyle/>
                    <a:p>
                      <a:r>
                        <a:rPr lang="da-DK" sz="1400" b="1">
                          <a:latin typeface="Overpass" pitchFamily="2" charset="77"/>
                        </a:rPr>
                        <a:t>Amager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UW1</a:t>
                      </a:r>
                    </a:p>
                    <a:p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GF/JJ + HB</a:t>
                      </a:r>
                    </a:p>
                    <a:p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ÅJBM</a:t>
                      </a:r>
                    </a:p>
                    <a:p>
                      <a:r>
                        <a:rPr lang="da-DK" sz="100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SEM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UW1</a:t>
                      </a:r>
                      <a:endParaRPr lang="da-DK" sz="10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r>
                        <a:rPr lang="da-DK" sz="1000" strike="sngStrike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BB</a:t>
                      </a:r>
                    </a:p>
                    <a:p>
                      <a:endParaRPr lang="da-DK" sz="10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strike="sngStrike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GF/JJ + HB</a:t>
                      </a:r>
                    </a:p>
                    <a:p>
                      <a:r>
                        <a:rPr lang="da-DK" sz="1000" strike="sngStrike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UW3</a:t>
                      </a:r>
                      <a:endParaRPr lang="da-DK" sz="1000" strike="sngStrike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strike="sngStrike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 (1N) + IPP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ÅJBM</a:t>
                      </a: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r>
                        <a:rPr lang="da-DK" sz="1000" strike="sngStrike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</a:t>
                      </a:r>
                      <a:endParaRPr lang="da-DK" sz="1000" strike="sngStrike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UW1 + UW3+HB</a:t>
                      </a: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strike="sngStrike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</a:t>
                      </a:r>
                    </a:p>
                    <a:p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CFA</a:t>
                      </a:r>
                      <a:endParaRPr lang="da-DK" sz="1000" dirty="0">
                        <a:highlight>
                          <a:srgbClr val="FFFF00"/>
                        </a:highlight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313">
                <a:tc>
                  <a:txBody>
                    <a:bodyPr/>
                    <a:lstStyle/>
                    <a:p>
                      <a:r>
                        <a:rPr lang="da-DK" sz="1400" b="1">
                          <a:latin typeface="Overpass" pitchFamily="2" charset="77"/>
                        </a:rPr>
                        <a:t>Nordsjælland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HB + GF/JJ</a:t>
                      </a:r>
                      <a:endParaRPr lang="da-DK" sz="1000">
                        <a:solidFill>
                          <a:srgbClr val="0072CE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r>
                        <a:rPr lang="da-DK" sz="100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BB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UWBB Øst</a:t>
                      </a:r>
                    </a:p>
                    <a:p>
                      <a:r>
                        <a:rPr lang="da-DK" sz="100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 (1)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strike="sngStrike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UWBB Øst</a:t>
                      </a:r>
                    </a:p>
                    <a:p>
                      <a:r>
                        <a:rPr lang="da-DK" sz="1000" strike="sngStrike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strike="sngStrike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UW1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GF/JJ + HB</a:t>
                      </a:r>
                    </a:p>
                    <a:p>
                      <a:r>
                        <a:rPr lang="da-DK" sz="100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BB (23 dg)</a:t>
                      </a:r>
                      <a:endParaRPr lang="da-DK" sz="10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UWBB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UW1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551">
                <a:tc>
                  <a:txBody>
                    <a:bodyPr/>
                    <a:lstStyle/>
                    <a:p>
                      <a:r>
                        <a:rPr lang="da-DK" sz="1400" b="1">
                          <a:latin typeface="Overpass" pitchFamily="2" charset="77"/>
                        </a:rPr>
                        <a:t>Hareskov-</a:t>
                      </a:r>
                    </a:p>
                    <a:p>
                      <a:r>
                        <a:rPr lang="da-DK" sz="1400" b="1">
                          <a:latin typeface="Overpass" pitchFamily="2" charset="77"/>
                        </a:rPr>
                        <a:t>Værløse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UWBB Øst</a:t>
                      </a:r>
                      <a:endParaRPr lang="da-DK" sz="1000">
                        <a:solidFill>
                          <a:srgbClr val="0072CE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r>
                        <a:rPr lang="da-DK" sz="100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Mosaik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UW3</a:t>
                      </a:r>
                      <a:r>
                        <a:rPr lang="da-DK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</a:t>
                      </a:r>
                    </a:p>
                    <a:p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strike="sngStrike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UWX</a:t>
                      </a:r>
                      <a:endParaRPr lang="da-DK" sz="1000" strike="sngStrike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r>
                        <a:rPr lang="da-DK" sz="1000" strike="sngStrike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UW3</a:t>
                      </a:r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</a:t>
                      </a:r>
                      <a:r>
                        <a:rPr lang="da-DK" sz="1000" strike="sngStrike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GF + HB + Stormøde</a:t>
                      </a:r>
                    </a:p>
                    <a:p>
                      <a:r>
                        <a:rPr lang="da-DK" sz="1000" strike="sngStrike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 (1)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strike="sngStrike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BB</a:t>
                      </a:r>
                      <a:br>
                        <a:rPr lang="da-DK" sz="1000" strike="sngStrike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 strike="sngStrike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 (1N) 16+ 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UW1</a:t>
                      </a:r>
                      <a:br>
                        <a:rPr lang="da-DK" sz="100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UW3 + HB + Stormøde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ÅJBM</a:t>
                      </a: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r>
                        <a:rPr lang="da-DK" sz="1000" strike="sngStrike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BB (23 dg)</a:t>
                      </a:r>
                      <a:endParaRPr lang="da-DK" sz="1000" strike="sngStrike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831">
                <a:tc>
                  <a:txBody>
                    <a:bodyPr/>
                    <a:lstStyle/>
                    <a:p>
                      <a:r>
                        <a:rPr lang="da-DK" sz="1400" b="1">
                          <a:latin typeface="Overpass" pitchFamily="2" charset="77"/>
                        </a:rPr>
                        <a:t>Vestsjælland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</a:t>
                      </a: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HB + Stormøde</a:t>
                      </a:r>
                      <a:endParaRPr lang="da-DK" sz="10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strike="sngStrike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BB (basis for national BB)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strike="sngStrike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UWX</a:t>
                      </a:r>
                      <a:endParaRPr lang="da-DK" sz="1000" strike="sngStrike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UWX (med ICUW)</a:t>
                      </a: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</a:t>
                      </a: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UWX</a:t>
                      </a:r>
                      <a:r>
                        <a:rPr lang="da-DK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 (2S)</a:t>
                      </a:r>
                      <a:b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UW3</a:t>
                      </a: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488">
                <a:tc>
                  <a:txBody>
                    <a:bodyPr/>
                    <a:lstStyle/>
                    <a:p>
                      <a:r>
                        <a:rPr lang="da-DK" sz="1400" b="1">
                          <a:latin typeface="Overpass" pitchFamily="2" charset="77"/>
                        </a:rPr>
                        <a:t>Roskilde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HB + Stormøde</a:t>
                      </a:r>
                      <a:endParaRPr lang="da-DK" sz="1000">
                        <a:solidFill>
                          <a:srgbClr val="0072CE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YM(1)+IPP</a:t>
                      </a:r>
                    </a:p>
                    <a:p>
                      <a:endParaRPr lang="da-DK" sz="1000">
                        <a:solidFill>
                          <a:srgbClr val="0072CE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UW1</a:t>
                      </a:r>
                    </a:p>
                    <a:p>
                      <a:r>
                        <a:rPr lang="da-DK" sz="100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BB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strike="sngStrike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GF/JJ + HB</a:t>
                      </a:r>
                    </a:p>
                    <a:p>
                      <a:r>
                        <a:rPr lang="da-DK" sz="1000" strike="sngStrike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CFA</a:t>
                      </a:r>
                      <a:endParaRPr lang="da-DK" sz="1000" strike="sngStrike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strike="sngStrike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strike="sngStrike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UWBB Øst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HB+</a:t>
                      </a:r>
                      <a:r>
                        <a:rPr lang="da-DK" sz="1000" strike="sngStrike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Stormøde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72CE"/>
                          </a:solidFill>
                          <a:effectLst/>
                          <a:uLnTx/>
                          <a:uFillTx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+mn-cs"/>
                        </a:rPr>
                        <a:t>YM (2S)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GF + HB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</a:t>
                      </a:r>
                      <a:r>
                        <a:rPr lang="da-DK" sz="100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</a:t>
                      </a:r>
                    </a:p>
                    <a:p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GF + HB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UWX (1-dags i maj)</a:t>
                      </a:r>
                      <a:endParaRPr lang="da-DK" sz="1000" strike="sngStrike" dirty="0">
                        <a:solidFill>
                          <a:srgbClr val="FF671F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 dirty="0">
                        <a:solidFill>
                          <a:srgbClr val="FF671F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829">
                <a:tc>
                  <a:txBody>
                    <a:bodyPr/>
                    <a:lstStyle/>
                    <a:p>
                      <a:r>
                        <a:rPr lang="da-DK" sz="1400" b="1">
                          <a:latin typeface="Overpass" pitchFamily="2" charset="77"/>
                        </a:rPr>
                        <a:t>Storstrøm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UWX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ICUW</a:t>
                      </a:r>
                    </a:p>
                    <a:p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CFA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strike="sngStrike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ICUW</a:t>
                      </a:r>
                      <a:endParaRPr lang="da-DK" sz="1000" strike="sngStrike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r>
                        <a:rPr lang="da-DK" sz="1000" strike="sngStrike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ÅJBM</a:t>
                      </a:r>
                      <a:endParaRPr lang="da-DK" sz="10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strike="sngStrike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 (1N)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UWBB (eneste i 2022)</a:t>
                      </a:r>
                    </a:p>
                    <a:p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CFA</a:t>
                      </a:r>
                      <a:endParaRPr lang="da-DK" sz="10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</a:t>
                      </a:r>
                    </a:p>
                    <a:p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CFA</a:t>
                      </a:r>
                      <a:endParaRPr lang="da-DK" sz="1000" dirty="0">
                        <a:highlight>
                          <a:srgbClr val="FFFF00"/>
                        </a:highlight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UWBB+UWY</a:t>
                      </a:r>
                    </a:p>
                    <a:p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9634">
                <a:tc>
                  <a:txBody>
                    <a:bodyPr/>
                    <a:lstStyle/>
                    <a:p>
                      <a:r>
                        <a:rPr lang="da-DK" sz="1400" b="1">
                          <a:latin typeface="Overpass" pitchFamily="2" charset="77"/>
                        </a:rPr>
                        <a:t>Fyn &amp; Sydjylland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UW3</a:t>
                      </a:r>
                      <a:b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BB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UWBB Vest</a:t>
                      </a:r>
                    </a:p>
                    <a:p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strike="sngStrike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ÅJBM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strike="sngStrike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 (2)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strike="sngStrike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 (1)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strike="sngStrike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ICUW</a:t>
                      </a:r>
                      <a:b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CFA</a:t>
                      </a:r>
                      <a:endParaRPr lang="da-DK" sz="10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r>
                        <a:rPr lang="da-DK" sz="1000" strike="sngStrike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BB</a:t>
                      </a:r>
                      <a:endParaRPr lang="da-DK" sz="1000" strike="sngStrike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</a:t>
                      </a:r>
                      <a:b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UWY</a:t>
                      </a: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JJ</a:t>
                      </a:r>
                    </a:p>
                    <a:p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SEM</a:t>
                      </a: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strike="noStrike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BB (23 dg)</a:t>
                      </a:r>
                      <a:b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ÅJBM</a:t>
                      </a: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endParaRPr lang="da-DK" sz="1000" dirty="0">
                        <a:solidFill>
                          <a:srgbClr val="0072CE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8014">
                <a:tc>
                  <a:txBody>
                    <a:bodyPr/>
                    <a:lstStyle/>
                    <a:p>
                      <a:r>
                        <a:rPr lang="da-DK" sz="1400" b="1">
                          <a:latin typeface="Overpass" pitchFamily="2" charset="77"/>
                        </a:rPr>
                        <a:t>Midtjylland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UWBB Vest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ÅJBM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UW0 (2019)</a:t>
                      </a:r>
                      <a:br>
                        <a:rPr lang="da-DK" sz="100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YM(2)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BB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strike="sngStrike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UWBB Vest</a:t>
                      </a:r>
                    </a:p>
                    <a:p>
                      <a:r>
                        <a:rPr lang="da-DK" sz="1000" strike="sngStrike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SEM, YM (1)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strike="sngStrike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SU</a:t>
                      </a:r>
                    </a:p>
                    <a:p>
                      <a:r>
                        <a:rPr lang="da-DK" sz="1000" strike="sngStrike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SEM </a:t>
                      </a:r>
                      <a:r>
                        <a:rPr lang="da-DK" sz="1000" strike="sngStrike" dirty="0">
                          <a:solidFill>
                            <a:schemeClr val="tx1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(med LF AN)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 (2S)</a:t>
                      </a: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UWY</a:t>
                      </a:r>
                      <a:endParaRPr lang="da-DK" sz="1000" dirty="0">
                        <a:solidFill>
                          <a:srgbClr val="0072CE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BB (23 dg)</a:t>
                      </a:r>
                      <a:endParaRPr lang="da-DK" sz="10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SEM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 strike="noStrike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8895">
                <a:tc>
                  <a:txBody>
                    <a:bodyPr/>
                    <a:lstStyle/>
                    <a:p>
                      <a:r>
                        <a:rPr lang="da-DK" sz="1400" b="1">
                          <a:latin typeface="Overpass" pitchFamily="2" charset="77"/>
                        </a:rPr>
                        <a:t>Aalborg-</a:t>
                      </a:r>
                    </a:p>
                    <a:p>
                      <a:r>
                        <a:rPr lang="da-DK" sz="1400" b="1">
                          <a:latin typeface="Overpass" pitchFamily="2" charset="77"/>
                        </a:rPr>
                        <a:t>Nordjylland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ICUW</a:t>
                      </a:r>
                      <a:br>
                        <a:rPr lang="da-DK" sz="100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CFA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YM(2)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0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strike="sngStrike">
                          <a:solidFill>
                            <a:srgbClr val="FF671F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UWBB Vest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strike="sngStrike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SEM </a:t>
                      </a:r>
                      <a:r>
                        <a:rPr lang="da-DK" sz="1000" strike="sngStrike">
                          <a:solidFill>
                            <a:schemeClr val="tx1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(med LF M)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BB (National) (23 dg)</a:t>
                      </a:r>
                      <a:endParaRPr lang="da-DK" sz="1000">
                        <a:solidFill>
                          <a:srgbClr val="FF671F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00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 (1S)</a:t>
                      </a: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strike="noStrike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YM (2S SLO </a:t>
                      </a:r>
                      <a:br>
                        <a:rPr lang="da-DK" sz="1000" strike="noStrike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</a:br>
                      <a:r>
                        <a:rPr lang="da-DK" sz="1000" strike="noStrike" dirty="0" err="1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co-hosting</a:t>
                      </a:r>
                      <a:r>
                        <a:rPr lang="da-DK" sz="1000" strike="noStrike" dirty="0">
                          <a:solidFill>
                            <a:srgbClr val="0072CE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)</a:t>
                      </a:r>
                      <a:endParaRPr lang="da-DK" sz="1000" strike="noStrike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  <a:p>
                      <a:endParaRPr lang="da-DK" sz="1000" dirty="0">
                        <a:highlight>
                          <a:srgbClr val="FFFF00"/>
                        </a:highlight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>
                    <a:solidFill>
                      <a:srgbClr val="B9D9EB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1961" y="116633"/>
            <a:ext cx="3481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>
                <a:solidFill>
                  <a:srgbClr val="003DA6"/>
                </a:solidFill>
                <a:latin typeface="Overpass" pitchFamily="2" charset="77"/>
              </a:rPr>
              <a:t>Historisk aktivitetsplan</a:t>
            </a: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10824D9D-3BD4-C945-BFA6-7B743B638449}"/>
              </a:ext>
            </a:extLst>
          </p:cNvPr>
          <p:cNvSpPr txBox="1"/>
          <p:nvPr/>
        </p:nvSpPr>
        <p:spPr>
          <a:xfrm>
            <a:off x="5598211" y="116632"/>
            <a:ext cx="3150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>
                <a:solidFill>
                  <a:srgbClr val="003DA6"/>
                </a:solidFill>
                <a:latin typeface="Overpass" pitchFamily="2" charset="77"/>
                <a:ea typeface="Source Serif Pro" panose="02040603050405020204" pitchFamily="18" charset="0"/>
              </a:rPr>
              <a:t>Se slide 2 for forkortelser</a:t>
            </a:r>
          </a:p>
        </p:txBody>
      </p:sp>
    </p:spTree>
    <p:extLst>
      <p:ext uri="{BB962C8B-B14F-4D97-AF65-F5344CB8AC3E}">
        <p14:creationId xmlns:p14="http://schemas.microsoft.com/office/powerpoint/2010/main" val="1148263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FA89F59C51D0D4B970699DA432A24DC" ma:contentTypeVersion="17" ma:contentTypeDescription="Opret et nyt dokument." ma:contentTypeScope="" ma:versionID="f96b0c9d7bd8c14c5b63e6af698290bf">
  <xsd:schema xmlns:xsd="http://www.w3.org/2001/XMLSchema" xmlns:xs="http://www.w3.org/2001/XMLSchema" xmlns:p="http://schemas.microsoft.com/office/2006/metadata/properties" xmlns:ns2="9cac29dc-3d72-43c0-b21d-d3c6817e822a" xmlns:ns3="3c81924b-d520-40de-a0cb-6d31effc6d3a" targetNamespace="http://schemas.microsoft.com/office/2006/metadata/properties" ma:root="true" ma:fieldsID="31f38caede5c1e52f89eed8bb23a1f6f" ns2:_="" ns3:_="">
    <xsd:import namespace="9cac29dc-3d72-43c0-b21d-d3c6817e822a"/>
    <xsd:import namespace="3c81924b-d520-40de-a0cb-6d31effc6d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c29dc-3d72-43c0-b21d-d3c6817e82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ledmærker" ma:readOnly="false" ma:fieldId="{5cf76f15-5ced-4ddc-b409-7134ff3c332f}" ma:taxonomyMulti="true" ma:sspId="6b553b7b-cff3-45c6-8047-9cd8308235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81924b-d520-40de-a0cb-6d31effc6d3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a968f9d2-8b56-4948-a02b-65fa9b361efb}" ma:internalName="TaxCatchAll" ma:showField="CatchAllData" ma:web="3c81924b-d520-40de-a0cb-6d31effc6d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c81924b-d520-40de-a0cb-6d31effc6d3a" xsi:nil="true"/>
    <lcf76f155ced4ddcb4097134ff3c332f xmlns="9cac29dc-3d72-43c0-b21d-d3c6817e822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74927C-A670-427A-9F1B-4E7C998147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c29dc-3d72-43c0-b21d-d3c6817e822a"/>
    <ds:schemaRef ds:uri="3c81924b-d520-40de-a0cb-6d31effc6d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DBAF52-BAD2-4CB1-8696-EC083CC80C93}">
  <ds:schemaRefs>
    <ds:schemaRef ds:uri="9cac29dc-3d72-43c0-b21d-d3c6817e822a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3c81924b-d520-40de-a0cb-6d31effc6d3a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E4ACC3D-9C03-4EA6-8801-4492EF1762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865</TotalTime>
  <Words>630</Words>
  <Application>Microsoft Macintosh PowerPoint</Application>
  <PresentationFormat>Skærmshow (4:3)</PresentationFormat>
  <Paragraphs>203</Paragraphs>
  <Slides>3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Overpass</vt:lpstr>
      <vt:lpstr>Source Sans Pro</vt:lpstr>
      <vt:lpstr>Office Theme</vt:lpstr>
      <vt:lpstr>PowerPoint-præsentation</vt:lpstr>
      <vt:lpstr>PowerPoint-præsentation</vt:lpstr>
      <vt:lpstr>PowerPoint-præsentation</vt:lpstr>
    </vt:vector>
  </TitlesOfParts>
  <Company>COWI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Bitten Munk Warmdahl</dc:creator>
  <cp:lastModifiedBy>President, CISV Denmark</cp:lastModifiedBy>
  <cp:revision>7</cp:revision>
  <cp:lastPrinted>2020-06-21T22:34:40Z</cp:lastPrinted>
  <dcterms:created xsi:type="dcterms:W3CDTF">2013-11-09T14:39:21Z</dcterms:created>
  <dcterms:modified xsi:type="dcterms:W3CDTF">2025-03-15T13:36:41Z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0x0101003FA89F59C51D0D4B970699DA432A24DC</vt:lpwstr>
  </property>
  <property fmtid="{D5CDD505-2E9C-101B-9397-08002B2CF9AE}" pid="3" name="MediaServiceImageTags">
    <vt:lpwstr/>
  </property>
</Properties>
</file>